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198EE5-E742-4F75-A5C9-7A7A5DCFEA49}" type="doc">
      <dgm:prSet loTypeId="urn:microsoft.com/office/officeart/2005/8/layout/matrix2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CE3D6C-D331-4BE4-861A-A4F39D407B55}">
      <dgm:prSet custT="1"/>
      <dgm:spPr>
        <a:solidFill>
          <a:schemeClr val="accent6">
            <a:lumMod val="60000"/>
            <a:lumOff val="40000"/>
          </a:schemeClr>
        </a:soli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rtl="0">
            <a:lnSpc>
              <a:spcPct val="114000"/>
            </a:lnSpc>
          </a:pP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In vivo baseline signatures?</a:t>
          </a:r>
          <a:endParaRPr lang="en-US" sz="28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28AF4E-C159-46DC-B706-BBDA5A7465E7}" type="parTrans" cxnId="{D89B7B93-59ED-40D2-9618-9E5A2665A8FB}">
      <dgm:prSet/>
      <dgm:spPr/>
      <dgm:t>
        <a:bodyPr/>
        <a:lstStyle/>
        <a:p>
          <a:endParaRPr lang="en-US"/>
        </a:p>
      </dgm:t>
    </dgm:pt>
    <dgm:pt modelId="{88AF332F-FFA8-41F3-A637-4A4275933845}" type="sibTrans" cxnId="{D89B7B93-59ED-40D2-9618-9E5A2665A8FB}">
      <dgm:prSet/>
      <dgm:spPr/>
      <dgm:t>
        <a:bodyPr/>
        <a:lstStyle/>
        <a:p>
          <a:endParaRPr lang="en-US"/>
        </a:p>
      </dgm:t>
    </dgm:pt>
    <dgm:pt modelId="{38CD1C7A-53E6-4A0A-B38E-76A12EEE9CE0}">
      <dgm:prSet custT="1"/>
      <dgm:spPr>
        <a:solidFill>
          <a:schemeClr val="accent5">
            <a:lumMod val="60000"/>
            <a:lumOff val="40000"/>
          </a:schemeClr>
        </a:soli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rtl="0">
            <a:lnSpc>
              <a:spcPct val="114000"/>
            </a:lnSpc>
          </a:pP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Tissue residential vs peripheral circulation differences?</a:t>
          </a:r>
          <a:endParaRPr lang="en-US" sz="28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EB6032-7E3C-458B-8719-3AF55440AFD1}" type="parTrans" cxnId="{4F1A5307-0994-4E87-AD56-7BF9C01A4A9A}">
      <dgm:prSet/>
      <dgm:spPr/>
      <dgm:t>
        <a:bodyPr/>
        <a:lstStyle/>
        <a:p>
          <a:endParaRPr lang="en-US"/>
        </a:p>
      </dgm:t>
    </dgm:pt>
    <dgm:pt modelId="{E9B9EDBE-8868-431B-A4B3-4AD174F18CA6}" type="sibTrans" cxnId="{4F1A5307-0994-4E87-AD56-7BF9C01A4A9A}">
      <dgm:prSet/>
      <dgm:spPr/>
      <dgm:t>
        <a:bodyPr/>
        <a:lstStyle/>
        <a:p>
          <a:endParaRPr lang="en-US"/>
        </a:p>
      </dgm:t>
    </dgm:pt>
    <dgm:pt modelId="{91D691D5-6C67-455D-889E-4CE9D6DD185E}">
      <dgm:prSet custT="1"/>
      <dgm:spPr>
        <a:solidFill>
          <a:schemeClr val="accent4">
            <a:lumMod val="60000"/>
            <a:lumOff val="40000"/>
          </a:schemeClr>
        </a:soli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rtl="0">
            <a:lnSpc>
              <a:spcPct val="114000"/>
            </a:lnSpc>
          </a:pPr>
          <a:r>
            <a: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Baseline signature  differences between in vivo vs in vitro</a:t>
          </a:r>
          <a:endParaRPr lang="en-US" sz="28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14D6CC-BBA7-4B04-8FE8-6690E06ED779}" type="parTrans" cxnId="{9A42809D-6827-4076-8A38-CD3C42888F13}">
      <dgm:prSet/>
      <dgm:spPr/>
      <dgm:t>
        <a:bodyPr/>
        <a:lstStyle/>
        <a:p>
          <a:endParaRPr lang="en-US"/>
        </a:p>
      </dgm:t>
    </dgm:pt>
    <dgm:pt modelId="{4A96B31B-8ADF-45BE-A1E2-F75394B06831}" type="sibTrans" cxnId="{9A42809D-6827-4076-8A38-CD3C42888F13}">
      <dgm:prSet/>
      <dgm:spPr/>
      <dgm:t>
        <a:bodyPr/>
        <a:lstStyle/>
        <a:p>
          <a:endParaRPr lang="en-US"/>
        </a:p>
      </dgm:t>
    </dgm:pt>
    <dgm:pt modelId="{15336640-3EAC-461D-86F0-AB00FE3282DD}">
      <dgm:prSet/>
      <dgm:spPr>
        <a:solidFill>
          <a:schemeClr val="accent2">
            <a:lumMod val="60000"/>
            <a:lumOff val="40000"/>
          </a:schemeClr>
        </a:soli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 rtl="0">
            <a:lnSpc>
              <a:spcPct val="114000"/>
            </a:lnSpc>
          </a:pPr>
          <a:r>
            <a: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Within tissue resident, M1 macrophage baseline difference and their functionality towards the environment?</a:t>
          </a:r>
          <a:endParaRPr lang="en-US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2ED39B-4FB2-4D88-9FFF-CF1CE0246039}" type="parTrans" cxnId="{113AB57F-6C30-4292-AEB3-9B8E100A3B15}">
      <dgm:prSet/>
      <dgm:spPr/>
      <dgm:t>
        <a:bodyPr/>
        <a:lstStyle/>
        <a:p>
          <a:endParaRPr lang="en-US"/>
        </a:p>
      </dgm:t>
    </dgm:pt>
    <dgm:pt modelId="{601614D8-B457-41D7-A19B-BFA2305D57CD}" type="sibTrans" cxnId="{113AB57F-6C30-4292-AEB3-9B8E100A3B15}">
      <dgm:prSet/>
      <dgm:spPr/>
      <dgm:t>
        <a:bodyPr/>
        <a:lstStyle/>
        <a:p>
          <a:endParaRPr lang="en-US"/>
        </a:p>
      </dgm:t>
    </dgm:pt>
    <dgm:pt modelId="{16BAEAE4-0430-4D5A-B83D-42D385B5ED0C}" type="pres">
      <dgm:prSet presAssocID="{01198EE5-E742-4F75-A5C9-7A7A5DCFEA49}" presName="matrix" presStyleCnt="0">
        <dgm:presLayoutVars>
          <dgm:chMax val="1"/>
          <dgm:dir/>
          <dgm:resizeHandles val="exact"/>
        </dgm:presLayoutVars>
      </dgm:prSet>
      <dgm:spPr/>
    </dgm:pt>
    <dgm:pt modelId="{15BF0154-A5AF-4026-B5F5-590FA4D5B993}" type="pres">
      <dgm:prSet presAssocID="{01198EE5-E742-4F75-A5C9-7A7A5DCFEA49}" presName="axisShape" presStyleLbl="bgShp" presStyleIdx="0" presStyleCnt="1"/>
      <dgm:spPr>
        <a:solidFill>
          <a:schemeClr val="bg2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3A500EA3-8F3D-468A-BE8A-B3F6C6956F37}" type="pres">
      <dgm:prSet presAssocID="{01198EE5-E742-4F75-A5C9-7A7A5DCFEA49}" presName="rect1" presStyleLbl="node1" presStyleIdx="0" presStyleCnt="4" custScaleX="136614" custLinFactNeighborX="-23785" custLinFactNeighborY="-38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28265C-88A8-4DD2-81FE-A7CAA28925FD}" type="pres">
      <dgm:prSet presAssocID="{01198EE5-E742-4F75-A5C9-7A7A5DCFEA49}" presName="rect2" presStyleLbl="node1" presStyleIdx="1" presStyleCnt="4" custScaleX="150275" custLinFactNeighborX="30723" custLinFactNeighborY="-38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CF546A-E277-42EB-963A-EF85BA129651}" type="pres">
      <dgm:prSet presAssocID="{01198EE5-E742-4F75-A5C9-7A7A5DCFEA49}" presName="rect3" presStyleLbl="node1" presStyleIdx="2" presStyleCnt="4" custScaleX="136614" custLinFactNeighborX="-23785" custLinFactNeighborY="30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88097B-2472-4501-8A4C-B9890439870B}" type="pres">
      <dgm:prSet presAssocID="{01198EE5-E742-4F75-A5C9-7A7A5DCFEA49}" presName="rect4" presStyleLbl="node1" presStyleIdx="3" presStyleCnt="4" custScaleX="150275" custLinFactNeighborX="30723" custLinFactNeighborY="30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F568AB-D4D2-4ECF-80BA-0D4AEC2C4860}" type="presOf" srcId="{01198EE5-E742-4F75-A5C9-7A7A5DCFEA49}" destId="{16BAEAE4-0430-4D5A-B83D-42D385B5ED0C}" srcOrd="0" destOrd="0" presId="urn:microsoft.com/office/officeart/2005/8/layout/matrix2"/>
    <dgm:cxn modelId="{2ED6D432-0E63-42EA-B41B-2C9465B3B980}" type="presOf" srcId="{35CE3D6C-D331-4BE4-861A-A4F39D407B55}" destId="{3A500EA3-8F3D-468A-BE8A-B3F6C6956F37}" srcOrd="0" destOrd="0" presId="urn:microsoft.com/office/officeart/2005/8/layout/matrix2"/>
    <dgm:cxn modelId="{D89B7B93-59ED-40D2-9618-9E5A2665A8FB}" srcId="{01198EE5-E742-4F75-A5C9-7A7A5DCFEA49}" destId="{35CE3D6C-D331-4BE4-861A-A4F39D407B55}" srcOrd="0" destOrd="0" parTransId="{A128AF4E-C159-46DC-B706-BBDA5A7465E7}" sibTransId="{88AF332F-FFA8-41F3-A637-4A4275933845}"/>
    <dgm:cxn modelId="{9CD03775-E145-4752-AAEB-CD4970AAFC2F}" type="presOf" srcId="{15336640-3EAC-461D-86F0-AB00FE3282DD}" destId="{D488097B-2472-4501-8A4C-B9890439870B}" srcOrd="0" destOrd="0" presId="urn:microsoft.com/office/officeart/2005/8/layout/matrix2"/>
    <dgm:cxn modelId="{9A42809D-6827-4076-8A38-CD3C42888F13}" srcId="{01198EE5-E742-4F75-A5C9-7A7A5DCFEA49}" destId="{91D691D5-6C67-455D-889E-4CE9D6DD185E}" srcOrd="2" destOrd="0" parTransId="{1714D6CC-BBA7-4B04-8FE8-6690E06ED779}" sibTransId="{4A96B31B-8ADF-45BE-A1E2-F75394B06831}"/>
    <dgm:cxn modelId="{32321772-B18A-4F94-9744-44CC817358B0}" type="presOf" srcId="{38CD1C7A-53E6-4A0A-B38E-76A12EEE9CE0}" destId="{A328265C-88A8-4DD2-81FE-A7CAA28925FD}" srcOrd="0" destOrd="0" presId="urn:microsoft.com/office/officeart/2005/8/layout/matrix2"/>
    <dgm:cxn modelId="{80D07DDB-1630-46C5-86A2-844BB81FAB06}" type="presOf" srcId="{91D691D5-6C67-455D-889E-4CE9D6DD185E}" destId="{B1CF546A-E277-42EB-963A-EF85BA129651}" srcOrd="0" destOrd="0" presId="urn:microsoft.com/office/officeart/2005/8/layout/matrix2"/>
    <dgm:cxn modelId="{4F1A5307-0994-4E87-AD56-7BF9C01A4A9A}" srcId="{01198EE5-E742-4F75-A5C9-7A7A5DCFEA49}" destId="{38CD1C7A-53E6-4A0A-B38E-76A12EEE9CE0}" srcOrd="1" destOrd="0" parTransId="{62EB6032-7E3C-458B-8719-3AF55440AFD1}" sibTransId="{E9B9EDBE-8868-431B-A4B3-4AD174F18CA6}"/>
    <dgm:cxn modelId="{113AB57F-6C30-4292-AEB3-9B8E100A3B15}" srcId="{01198EE5-E742-4F75-A5C9-7A7A5DCFEA49}" destId="{15336640-3EAC-461D-86F0-AB00FE3282DD}" srcOrd="3" destOrd="0" parTransId="{222ED39B-4FB2-4D88-9FFF-CF1CE0246039}" sibTransId="{601614D8-B457-41D7-A19B-BFA2305D57CD}"/>
    <dgm:cxn modelId="{2F47CD47-C310-4093-AABB-67E5259FC6CF}" type="presParOf" srcId="{16BAEAE4-0430-4D5A-B83D-42D385B5ED0C}" destId="{15BF0154-A5AF-4026-B5F5-590FA4D5B993}" srcOrd="0" destOrd="0" presId="urn:microsoft.com/office/officeart/2005/8/layout/matrix2"/>
    <dgm:cxn modelId="{789F82E1-2F43-4880-B297-93CDD24FA632}" type="presParOf" srcId="{16BAEAE4-0430-4D5A-B83D-42D385B5ED0C}" destId="{3A500EA3-8F3D-468A-BE8A-B3F6C6956F37}" srcOrd="1" destOrd="0" presId="urn:microsoft.com/office/officeart/2005/8/layout/matrix2"/>
    <dgm:cxn modelId="{6BA25CCA-94EB-4E1B-8085-FE9C98D6F419}" type="presParOf" srcId="{16BAEAE4-0430-4D5A-B83D-42D385B5ED0C}" destId="{A328265C-88A8-4DD2-81FE-A7CAA28925FD}" srcOrd="2" destOrd="0" presId="urn:microsoft.com/office/officeart/2005/8/layout/matrix2"/>
    <dgm:cxn modelId="{B221B5F0-1F5E-47A2-A4E7-6C45DFD9349C}" type="presParOf" srcId="{16BAEAE4-0430-4D5A-B83D-42D385B5ED0C}" destId="{B1CF546A-E277-42EB-963A-EF85BA129651}" srcOrd="3" destOrd="0" presId="urn:microsoft.com/office/officeart/2005/8/layout/matrix2"/>
    <dgm:cxn modelId="{F310FF6F-4D11-4C54-9E3D-39085BD02999}" type="presParOf" srcId="{16BAEAE4-0430-4D5A-B83D-42D385B5ED0C}" destId="{D488097B-2472-4501-8A4C-B9890439870B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F0154-A5AF-4026-B5F5-590FA4D5B993}">
      <dsp:nvSpPr>
        <dsp:cNvPr id="0" name=""/>
        <dsp:cNvSpPr/>
      </dsp:nvSpPr>
      <dsp:spPr>
        <a:xfrm>
          <a:off x="4581234" y="0"/>
          <a:ext cx="6268219" cy="6268219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500EA3-8F3D-468A-BE8A-B3F6C6956F37}">
      <dsp:nvSpPr>
        <dsp:cNvPr id="0" name=""/>
        <dsp:cNvSpPr/>
      </dsp:nvSpPr>
      <dsp:spPr>
        <a:xfrm>
          <a:off x="3933301" y="312157"/>
          <a:ext cx="3425306" cy="2507287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114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In vivo baseline signatures?</a:t>
          </a:r>
          <a:endParaRPr lang="en-US" sz="28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5697" y="434553"/>
        <a:ext cx="3180514" cy="2262495"/>
      </dsp:txXfrm>
    </dsp:sp>
    <dsp:sp modelId="{A328265C-88A8-4DD2-81FE-A7CAA28925FD}">
      <dsp:nvSpPr>
        <dsp:cNvPr id="0" name=""/>
        <dsp:cNvSpPr/>
      </dsp:nvSpPr>
      <dsp:spPr>
        <a:xfrm>
          <a:off x="8074777" y="312157"/>
          <a:ext cx="3767827" cy="2507287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114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Tissue residential vs peripheral circulation differences?</a:t>
          </a:r>
          <a:endParaRPr lang="en-US" sz="28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97173" y="434553"/>
        <a:ext cx="3523035" cy="2262495"/>
      </dsp:txXfrm>
    </dsp:sp>
    <dsp:sp modelId="{B1CF546A-E277-42EB-963A-EF85BA129651}">
      <dsp:nvSpPr>
        <dsp:cNvPr id="0" name=""/>
        <dsp:cNvSpPr/>
      </dsp:nvSpPr>
      <dsp:spPr>
        <a:xfrm>
          <a:off x="3933301" y="3429719"/>
          <a:ext cx="3425306" cy="2507287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114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Baseline signature  differences between in vivo vs in vitro</a:t>
          </a:r>
          <a:endParaRPr lang="en-US" sz="28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5697" y="3552115"/>
        <a:ext cx="3180514" cy="2262495"/>
      </dsp:txXfrm>
    </dsp:sp>
    <dsp:sp modelId="{D488097B-2472-4501-8A4C-B9890439870B}">
      <dsp:nvSpPr>
        <dsp:cNvPr id="0" name=""/>
        <dsp:cNvSpPr/>
      </dsp:nvSpPr>
      <dsp:spPr>
        <a:xfrm>
          <a:off x="8074777" y="3429719"/>
          <a:ext cx="3767827" cy="2507287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114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Within tissue resident, M1 macrophage baseline difference and their functionality towards the environment?</a:t>
          </a:r>
          <a:endParaRPr lang="en-US" sz="22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97173" y="3552115"/>
        <a:ext cx="3523035" cy="2262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8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5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8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1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1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7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0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9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8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E6BAC-FA44-4D1A-A988-9C1E511763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F79D4-D850-4FEF-9086-239C15752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0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91453"/>
            <a:ext cx="9144000" cy="2011363"/>
          </a:xfrm>
        </p:spPr>
        <p:txBody>
          <a:bodyPr anchor="ctr"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proposal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410469"/>
              </p:ext>
            </p:extLst>
          </p:nvPr>
        </p:nvGraphicFramePr>
        <p:xfrm>
          <a:off x="1524000" y="4144962"/>
          <a:ext cx="554337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852">
                  <a:extLst>
                    <a:ext uri="{9D8B030D-6E8A-4147-A177-3AD203B41FA5}">
                      <a16:colId xmlns:a16="http://schemas.microsoft.com/office/drawing/2014/main" val="3565575746"/>
                    </a:ext>
                  </a:extLst>
                </a:gridCol>
                <a:gridCol w="3922520">
                  <a:extLst>
                    <a:ext uri="{9D8B030D-6E8A-4147-A177-3AD203B41FA5}">
                      <a16:colId xmlns:a16="http://schemas.microsoft.com/office/drawing/2014/main" val="25525583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0" u="sng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Presenter</a:t>
                      </a:r>
                      <a:endParaRPr lang="en-US" sz="1400" b="0" u="sng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Sumberzul</a:t>
                      </a:r>
                      <a:r>
                        <a:rPr lang="en-US" sz="1400" b="0" i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DULGUUN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36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u="sng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Student ID</a:t>
                      </a:r>
                      <a:endParaRPr lang="en-US" sz="1400" u="sng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20222045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901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u="sng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Affiliation</a:t>
                      </a:r>
                      <a:endParaRPr lang="en-US" sz="1400" u="sng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GIST-BMSE-Molecular Biomedical Lab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50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u="sng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Course</a:t>
                      </a:r>
                      <a:endParaRPr lang="en-US" sz="1400" u="sng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Science in Healthcare (EC6212/AI6212)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86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u="sng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Instructor</a:t>
                      </a:r>
                      <a:endParaRPr lang="en-US" sz="1400" u="sng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Hojung</a:t>
                      </a:r>
                      <a:r>
                        <a:rPr lang="en-US" sz="1400" i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Nam, </a:t>
                      </a:r>
                      <a:r>
                        <a:rPr lang="en-US" sz="1400" i="1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Ph.D</a:t>
                      </a:r>
                      <a:endParaRPr lang="en-US" sz="1400" i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448879"/>
                  </a:ext>
                </a:extLst>
              </a:tr>
            </a:tbl>
          </a:graphicData>
        </a:graphic>
      </p:graphicFrame>
      <p:pic>
        <p:nvPicPr>
          <p:cNvPr id="3074" name="Picture 2" descr="GIST UI&lt; GIST Symbols &lt; Overview &lt;About G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081" y="117744"/>
            <a:ext cx="4713710" cy="93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958" t="15679" r="69861" b="79507"/>
          <a:stretch/>
        </p:blipFill>
        <p:spPr>
          <a:xfrm>
            <a:off x="115323" y="117744"/>
            <a:ext cx="5565495" cy="93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5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3999" y="725713"/>
            <a:ext cx="9144000" cy="1377821"/>
          </a:xfrm>
        </p:spPr>
        <p:txBody>
          <a:bodyPr anchor="ctr"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all.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Any questions?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Jr RNA Scientists on Twitter: &amp;quot;Happy #RNADay! May your samples be free of  contaminants and your results statically significant 👩🏿‍🔬⚗️🧬 RNA day  might come but once a year but it&amp;#39;s always RN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"/>
          <a:stretch/>
        </p:blipFill>
        <p:spPr bwMode="auto">
          <a:xfrm>
            <a:off x="3105262" y="2742164"/>
            <a:ext cx="5981473" cy="40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4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649" y="255351"/>
            <a:ext cx="4774133" cy="804082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127825"/>
              </p:ext>
            </p:extLst>
          </p:nvPr>
        </p:nvGraphicFramePr>
        <p:xfrm>
          <a:off x="300146" y="1403065"/>
          <a:ext cx="5113141" cy="419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3880">
                  <a:extLst>
                    <a:ext uri="{9D8B030D-6E8A-4147-A177-3AD203B41FA5}">
                      <a16:colId xmlns:a16="http://schemas.microsoft.com/office/drawing/2014/main" val="2026514859"/>
                    </a:ext>
                  </a:extLst>
                </a:gridCol>
                <a:gridCol w="3549261">
                  <a:extLst>
                    <a:ext uri="{9D8B030D-6E8A-4147-A177-3AD203B41FA5}">
                      <a16:colId xmlns:a16="http://schemas.microsoft.com/office/drawing/2014/main" val="2121837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Mongolia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8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06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 status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Married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6 years and have a son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23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student status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PhD candidate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72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Occupation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Physician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Surgeon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62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Experience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throughput sequence data analysis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 biology / Ribosome biology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Molecular biology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Immunology related studies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38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Research interest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 regulation and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changes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 the post-transcriptional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landscape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within the innate immunity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3073428"/>
                  </a:ext>
                </a:extLst>
              </a:tr>
            </a:tbl>
          </a:graphicData>
        </a:graphic>
      </p:graphicFrame>
      <p:pic>
        <p:nvPicPr>
          <p:cNvPr id="1028" name="Picture 4" descr="Immunology Stickers for Sale | Redbub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7974" r="11376" b="7424"/>
          <a:stretch/>
        </p:blipFill>
        <p:spPr bwMode="auto">
          <a:xfrm>
            <a:off x="5603787" y="98737"/>
            <a:ext cx="2384513" cy="2608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ystems immunology: just getting started | Nature Immun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741" y="2871458"/>
            <a:ext cx="4835613" cy="3847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ntro to RNA Biology: Cartoon Edition | Whitehead Institute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98737"/>
            <a:ext cx="3908681" cy="2608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immunity and its importance, but why?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4" descr="Free Vector | Boost your immune system infographic | Immune system,  Infographic, How to boost your immune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099" y="1409965"/>
            <a:ext cx="6391901" cy="425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Image Credit: Art of Science/Shutterstock.com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r="5742" b="8952"/>
          <a:stretch/>
        </p:blipFill>
        <p:spPr bwMode="auto">
          <a:xfrm>
            <a:off x="0" y="1409964"/>
            <a:ext cx="5950337" cy="425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80134" y="5756441"/>
            <a:ext cx="10231732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i="0" dirty="0" smtClean="0">
                <a:effectLst/>
                <a:latin typeface="Arial" panose="020B0604020202020204" pitchFamily="34" charset="0"/>
              </a:rPr>
              <a:t>The </a:t>
            </a:r>
            <a:r>
              <a:rPr lang="en-US" sz="1600" b="1" i="0" dirty="0" smtClean="0">
                <a:effectLst/>
                <a:latin typeface="Arial" panose="020B0604020202020204" pitchFamily="34" charset="0"/>
              </a:rPr>
              <a:t>immune system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 is a network of </a:t>
            </a:r>
            <a:r>
              <a:rPr lang="en-US" sz="1600" i="0" u="none" strike="noStrike" dirty="0" smtClean="0">
                <a:effectLst/>
                <a:latin typeface="Arial" panose="020B0604020202020204" pitchFamily="34" charset="0"/>
              </a:rPr>
              <a:t>biological systems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 that protects an </a:t>
            </a:r>
            <a:r>
              <a:rPr lang="en-US" sz="1600" i="0" u="none" strike="noStrike" dirty="0" smtClean="0">
                <a:effectLst/>
                <a:latin typeface="Arial" panose="020B0604020202020204" pitchFamily="34" charset="0"/>
              </a:rPr>
              <a:t>organism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 from </a:t>
            </a:r>
            <a:r>
              <a:rPr lang="en-US" sz="1600" i="0" u="none" strike="noStrike" dirty="0" smtClean="0">
                <a:effectLst/>
                <a:latin typeface="Arial" panose="020B0604020202020204" pitchFamily="34" charset="0"/>
              </a:rPr>
              <a:t>diseases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. It </a:t>
            </a:r>
            <a:r>
              <a:rPr lang="en-US" sz="1600" b="1" i="0" dirty="0" smtClean="0">
                <a:effectLst/>
                <a:latin typeface="Arial" panose="020B0604020202020204" pitchFamily="34" charset="0"/>
              </a:rPr>
              <a:t>detects and responds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 to a </a:t>
            </a:r>
            <a:r>
              <a:rPr lang="en-US" sz="1600" b="1" i="0" dirty="0" smtClean="0">
                <a:effectLst/>
                <a:latin typeface="Arial" panose="020B0604020202020204" pitchFamily="34" charset="0"/>
              </a:rPr>
              <a:t>wide variety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 of </a:t>
            </a:r>
            <a:r>
              <a:rPr lang="en-US" sz="1600" i="0" u="none" strike="noStrike" dirty="0" smtClean="0">
                <a:effectLst/>
                <a:latin typeface="Arial" panose="020B0604020202020204" pitchFamily="34" charset="0"/>
              </a:rPr>
              <a:t>pathogens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, from </a:t>
            </a:r>
            <a:r>
              <a:rPr lang="en-US" sz="1600" i="0" u="none" strike="noStrike" dirty="0" smtClean="0">
                <a:effectLst/>
                <a:latin typeface="Arial" panose="020B0604020202020204" pitchFamily="34" charset="0"/>
              </a:rPr>
              <a:t>viruses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 to </a:t>
            </a:r>
            <a:r>
              <a:rPr lang="en-US" sz="1600" i="0" u="none" strike="noStrike" dirty="0" smtClean="0">
                <a:effectLst/>
                <a:latin typeface="Arial" panose="020B0604020202020204" pitchFamily="34" charset="0"/>
              </a:rPr>
              <a:t>parasitic worms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, as well as </a:t>
            </a:r>
            <a:r>
              <a:rPr lang="en-US" sz="1600" i="0" u="none" strike="noStrike" dirty="0" smtClean="0">
                <a:effectLst/>
                <a:latin typeface="Arial" panose="020B0604020202020204" pitchFamily="34" charset="0"/>
              </a:rPr>
              <a:t>cancer cells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 and objects such as wood </a:t>
            </a:r>
            <a:r>
              <a:rPr lang="en-US" sz="1600" i="0" u="none" strike="noStrike" dirty="0" smtClean="0">
                <a:effectLst/>
                <a:latin typeface="Arial" panose="020B0604020202020204" pitchFamily="34" charset="0"/>
              </a:rPr>
              <a:t>splinters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, distinguishing them from the organism's own healthy </a:t>
            </a:r>
            <a:r>
              <a:rPr lang="en-US" sz="1600" i="0" u="none" strike="noStrike" dirty="0" smtClean="0">
                <a:effectLst/>
                <a:latin typeface="Arial" panose="020B0604020202020204" pitchFamily="34" charset="0"/>
              </a:rPr>
              <a:t>tissue</a:t>
            </a:r>
            <a:r>
              <a:rPr lang="en-US" sz="1600" i="0" dirty="0" smtClean="0">
                <a:effectLst/>
                <a:latin typeface="Arial" panose="020B0604020202020204" pitchFamily="34" charset="0"/>
              </a:rPr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97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31" y="255507"/>
            <a:ext cx="372427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Macrophage?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375" t="30926" r="57500" b="33519"/>
          <a:stretch/>
        </p:blipFill>
        <p:spPr>
          <a:xfrm>
            <a:off x="4509330" y="214869"/>
            <a:ext cx="4067629" cy="2133838"/>
          </a:xfrm>
          <a:prstGeom prst="rect">
            <a:avLst/>
          </a:prstGeom>
        </p:spPr>
      </p:pic>
      <p:pic>
        <p:nvPicPr>
          <p:cNvPr id="2056" name="Picture 8" descr="Frontiers | Shaping Polarization Of Tumor-Associated Macrophages In Cancer  Immunothera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568" y="3007416"/>
            <a:ext cx="5066394" cy="3761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ntigen-Presenting Cells | Definition, Types &amp; Function - Video &amp; Lesson  Transcript | Study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902" y="214869"/>
            <a:ext cx="2984474" cy="2666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Immunology Overview: How does our immune system protect us?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6" t="3182" r="15798" b="4696"/>
          <a:stretch/>
        </p:blipFill>
        <p:spPr bwMode="auto">
          <a:xfrm>
            <a:off x="138720" y="2122236"/>
            <a:ext cx="6342743" cy="469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65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8" name="Picture 10" descr="Macrophage Cell Overview | Thermo Fisher Scientific - K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150" y="676367"/>
              <a:ext cx="10344150" cy="581571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5842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77663"/>
            <a:ext cx="10515600" cy="86231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Related studies throughout the decade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08" t="32187" r="45238" b="36490"/>
          <a:stretch/>
        </p:blipFill>
        <p:spPr>
          <a:xfrm>
            <a:off x="210001" y="1003175"/>
            <a:ext cx="3404700" cy="156815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666" t="41076" r="45794" b="30141"/>
          <a:stretch/>
        </p:blipFill>
        <p:spPr>
          <a:xfrm>
            <a:off x="210001" y="2634206"/>
            <a:ext cx="3404700" cy="146841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3968" t="23440" r="12857" b="37337"/>
          <a:stretch/>
        </p:blipFill>
        <p:spPr>
          <a:xfrm>
            <a:off x="210001" y="4165499"/>
            <a:ext cx="3404700" cy="118907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6507" t="31764" r="44921" b="33527"/>
          <a:stretch/>
        </p:blipFill>
        <p:spPr>
          <a:xfrm>
            <a:off x="3795267" y="1002856"/>
            <a:ext cx="3238231" cy="163910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6587" t="31764" r="45318" b="39171"/>
          <a:stretch/>
        </p:blipFill>
        <p:spPr>
          <a:xfrm>
            <a:off x="3795267" y="2713722"/>
            <a:ext cx="3266498" cy="140187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6587" t="31340" r="43889" b="46226"/>
          <a:stretch/>
        </p:blipFill>
        <p:spPr>
          <a:xfrm>
            <a:off x="3795267" y="4187356"/>
            <a:ext cx="3352879" cy="107049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16587" t="12857" r="44048" b="60335"/>
          <a:stretch/>
        </p:blipFill>
        <p:spPr>
          <a:xfrm>
            <a:off x="7244813" y="3049255"/>
            <a:ext cx="4284139" cy="164110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/>
          <a:srcRect l="43254" t="21464" r="20555" b="59771"/>
          <a:stretch/>
        </p:blipFill>
        <p:spPr>
          <a:xfrm>
            <a:off x="1912351" y="5467544"/>
            <a:ext cx="4284140" cy="124954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4813" y="1090098"/>
            <a:ext cx="3398611" cy="179435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1"/>
          <a:srcRect l="16428" t="22875" r="46270" b="51305"/>
          <a:stretch/>
        </p:blipFill>
        <p:spPr>
          <a:xfrm>
            <a:off x="7244813" y="4855159"/>
            <a:ext cx="4781995" cy="186192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046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936252"/>
              </p:ext>
            </p:extLst>
          </p:nvPr>
        </p:nvGraphicFramePr>
        <p:xfrm>
          <a:off x="-209550" y="304801"/>
          <a:ext cx="15601950" cy="6268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1973648"/>
            <a:ext cx="3028949" cy="324605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purpose of the project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8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dapting limma and edgeR for Single-cell and Proteomics - Chan Zuckerberg  Initiati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12" y="1610457"/>
            <a:ext cx="1282035" cy="15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Michael Love Archives - UNC Gillings School of Global Public Healt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9" t="1598" r="24682" b="3961"/>
          <a:stretch/>
        </p:blipFill>
        <p:spPr bwMode="auto">
          <a:xfrm>
            <a:off x="7199848" y="1561261"/>
            <a:ext cx="1394523" cy="16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0065616" y="1732866"/>
            <a:ext cx="2027648" cy="1257065"/>
            <a:chOff x="5506815" y="26682"/>
            <a:chExt cx="2027648" cy="1257065"/>
          </a:xfrm>
        </p:grpSpPr>
        <p:pic>
          <p:nvPicPr>
            <p:cNvPr id="5132" name="Picture 12" descr="blitzGSEA: efficient computation of gene set enrichment analysis in Python  | RNA-Seq Blo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27" b="82449"/>
            <a:stretch/>
          </p:blipFill>
          <p:spPr bwMode="auto">
            <a:xfrm>
              <a:off x="5506815" y="26682"/>
              <a:ext cx="2027648" cy="676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8" name="Picture 18" descr="GitHub - zqfang/GSEApy: Gene Set Enrichment Analysis in Pyth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0" t="12358" r="39460" b="53642"/>
            <a:stretch/>
          </p:blipFill>
          <p:spPr bwMode="auto">
            <a:xfrm>
              <a:off x="5506815" y="657279"/>
              <a:ext cx="2026805" cy="626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699" y="1532731"/>
            <a:ext cx="6359525" cy="4959476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pPr lvl="1">
              <a:lnSpc>
                <a:spcPct val="114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Unix based analysis</a:t>
            </a:r>
          </a:p>
          <a:p>
            <a:pPr lvl="2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UseGalaxy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&gt;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FeatureCounts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&gt; raw count data</a:t>
            </a:r>
          </a:p>
          <a:p>
            <a:pPr lvl="1">
              <a:lnSpc>
                <a:spcPct val="114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DEG analysis </a:t>
            </a:r>
          </a:p>
          <a:p>
            <a:pPr lvl="2">
              <a:lnSpc>
                <a:spcPct val="114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 program based analysis &gt;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edgeR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2">
              <a:lnSpc>
                <a:spcPct val="114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Python based analysis &gt;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DESeq2</a:t>
            </a:r>
          </a:p>
          <a:p>
            <a:pPr lvl="1">
              <a:lnSpc>
                <a:spcPct val="114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Python based analysis </a:t>
            </a:r>
          </a:p>
          <a:p>
            <a:pPr lvl="2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Standard analysis (due to flexibility)</a:t>
            </a:r>
          </a:p>
          <a:p>
            <a:pPr lvl="2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Pathway analysis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GSEA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gseapy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4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presentation</a:t>
            </a:r>
          </a:p>
          <a:p>
            <a:pPr lvl="2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</a:p>
        </p:txBody>
      </p:sp>
      <p:pic>
        <p:nvPicPr>
          <p:cNvPr id="9" name="Content Placeholder 8" descr="usegalaxy.be · GitHub"/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083" y="110555"/>
            <a:ext cx="1373757" cy="13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to shrink NumPy, SciPy, Pandas, and Matplotlib for your data product |  by Scott Zelenka | Towards Data Scie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706" y="3327787"/>
            <a:ext cx="4711700" cy="154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277225" y="5088834"/>
            <a:ext cx="3133227" cy="1697294"/>
            <a:chOff x="7974809" y="4764115"/>
            <a:chExt cx="3527791" cy="1911032"/>
          </a:xfrm>
        </p:grpSpPr>
        <p:pic>
          <p:nvPicPr>
            <p:cNvPr id="5126" name="Picture 6" descr="Matplotlib Tutorial - javatpoin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0076" y="4764115"/>
              <a:ext cx="1842524" cy="1842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statsandr.com/blog/2020-08-21-graphics-in-r-wit...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4809" y="4830917"/>
              <a:ext cx="1591270" cy="1844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l="19167" t="32963" r="43750" b="46852"/>
          <a:stretch/>
        </p:blipFill>
        <p:spPr>
          <a:xfrm>
            <a:off x="8682037" y="313254"/>
            <a:ext cx="3162713" cy="9683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495675" y="1027907"/>
            <a:ext cx="3571875" cy="1162843"/>
          </a:xfrm>
          <a:prstGeom prst="straightConnector1">
            <a:avLst/>
          </a:prstGeom>
          <a:ln w="22225">
            <a:solidFill>
              <a:srgbClr val="0070C0">
                <a:alpha val="80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799849" y="4079570"/>
            <a:ext cx="3267701" cy="18614"/>
          </a:xfrm>
          <a:prstGeom prst="straightConnector1">
            <a:avLst/>
          </a:prstGeom>
          <a:ln w="22225">
            <a:solidFill>
              <a:srgbClr val="0070C0">
                <a:alpha val="80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799849" y="5543550"/>
            <a:ext cx="3267701" cy="259227"/>
          </a:xfrm>
          <a:prstGeom prst="straightConnector1">
            <a:avLst/>
          </a:prstGeom>
          <a:ln w="22225">
            <a:solidFill>
              <a:srgbClr val="0070C0">
                <a:alpha val="80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9991725" y="2259893"/>
            <a:ext cx="0" cy="937981"/>
          </a:xfrm>
          <a:prstGeom prst="line">
            <a:avLst/>
          </a:prstGeom>
          <a:ln w="22225" cmpd="sng">
            <a:solidFill>
              <a:schemeClr val="tx1">
                <a:alpha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90706" y="3183198"/>
            <a:ext cx="2701019" cy="14676"/>
          </a:xfrm>
          <a:prstGeom prst="line">
            <a:avLst/>
          </a:prstGeom>
          <a:ln w="22225" cmpd="sng">
            <a:solidFill>
              <a:schemeClr val="tx1">
                <a:alpha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290706" y="4935955"/>
            <a:ext cx="4711700" cy="25601"/>
          </a:xfrm>
          <a:prstGeom prst="line">
            <a:avLst/>
          </a:prstGeom>
          <a:ln w="22225" cmpd="sng">
            <a:solidFill>
              <a:schemeClr val="tx1">
                <a:alpha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90706" y="1517482"/>
            <a:ext cx="4711700" cy="25601"/>
          </a:xfrm>
          <a:prstGeom prst="line">
            <a:avLst/>
          </a:prstGeom>
          <a:ln w="22225" cmpd="sng">
            <a:solidFill>
              <a:schemeClr val="tx1">
                <a:alpha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771775" y="2336844"/>
            <a:ext cx="4295775" cy="673604"/>
          </a:xfrm>
          <a:prstGeom prst="bentConnector3">
            <a:avLst>
              <a:gd name="adj1" fmla="val 91020"/>
            </a:avLst>
          </a:prstGeom>
          <a:ln w="22225">
            <a:solidFill>
              <a:srgbClr val="0070C0">
                <a:alpha val="80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0" y="365125"/>
            <a:ext cx="55753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Selected data (publications) for analysis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9027" t="25185" r="42222" b="28766"/>
          <a:stretch/>
        </p:blipFill>
        <p:spPr>
          <a:xfrm>
            <a:off x="400050" y="257175"/>
            <a:ext cx="5181600" cy="275310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6458" t="15432" r="44098" b="33951"/>
          <a:stretch/>
        </p:blipFill>
        <p:spPr>
          <a:xfrm>
            <a:off x="5778500" y="2065529"/>
            <a:ext cx="5181600" cy="3740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6181" t="15185" r="44306" b="38765"/>
          <a:stretch/>
        </p:blipFill>
        <p:spPr>
          <a:xfrm>
            <a:off x="400050" y="3178758"/>
            <a:ext cx="5181600" cy="33967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0135" y="26409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IF: 7.3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55219" y="62061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IF: 4.997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52104" y="54364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IF: 31.25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2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Expectation of analysis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Baseline control cells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have different abundance of gene signatures due to their environmental cue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Stimulation towards M1 differentiation causes increase or decrease of these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baseline genes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in a different way</a:t>
            </a:r>
          </a:p>
          <a:p>
            <a:pPr>
              <a:lnSpc>
                <a:spcPct val="150000"/>
              </a:lnSpc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Baseline gene signatures show what genes are the main components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of macrophage and can be the control group hallmark for wet experimental procedure (works as a control group for qPCR or WB or ELISE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instead of abundant genes such as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Actin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4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Gadph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etc.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287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Project proposal</vt:lpstr>
      <vt:lpstr>Introduction</vt:lpstr>
      <vt:lpstr>The immunity and its importance, but why?</vt:lpstr>
      <vt:lpstr>Why Macrophage?</vt:lpstr>
      <vt:lpstr>Related studies throughout the decade</vt:lpstr>
      <vt:lpstr>The purpose of the project</vt:lpstr>
      <vt:lpstr>Methodology</vt:lpstr>
      <vt:lpstr>Selected data (publications) for analysis</vt:lpstr>
      <vt:lpstr>Expectation of analysis</vt:lpstr>
      <vt:lpstr>Thank you all.  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S.Dulguun</dc:creator>
  <cp:lastModifiedBy>S.Dulguun</cp:lastModifiedBy>
  <cp:revision>24</cp:revision>
  <dcterms:created xsi:type="dcterms:W3CDTF">2023-10-15T08:44:32Z</dcterms:created>
  <dcterms:modified xsi:type="dcterms:W3CDTF">2023-10-15T15:04:17Z</dcterms:modified>
</cp:coreProperties>
</file>